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y="5143500" cx="9144000"/>
  <p:notesSz cx="6858000" cy="9144000"/>
  <p:embeddedFontLst>
    <p:embeddedFont>
      <p:font typeface="Caveat"/>
      <p:regular r:id="rId31"/>
      <p:bold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Karla"/>
      <p:regular r:id="rId37"/>
      <p:bold r:id="rId38"/>
      <p:italic r:id="rId39"/>
      <p:boldItalic r:id="rId40"/>
    </p:embeddedFont>
    <p:embeddedFont>
      <p:font typeface="Caveat SemiBold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Karla-boldItalic.fntdata"/><Relationship Id="rId20" Type="http://schemas.openxmlformats.org/officeDocument/2006/relationships/slide" Target="slides/slide16.xml"/><Relationship Id="rId42" Type="http://schemas.openxmlformats.org/officeDocument/2006/relationships/font" Target="fonts/CaveatSemiBold-bold.fntdata"/><Relationship Id="rId41" Type="http://schemas.openxmlformats.org/officeDocument/2006/relationships/font" Target="fonts/CaveatSemiBold-regular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aveat-regular.fntdata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32" Type="http://schemas.openxmlformats.org/officeDocument/2006/relationships/font" Target="fonts/Caveat-bold.fntdata"/><Relationship Id="rId13" Type="http://schemas.openxmlformats.org/officeDocument/2006/relationships/slide" Target="slides/slide9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-bold.fntdata"/><Relationship Id="rId15" Type="http://schemas.openxmlformats.org/officeDocument/2006/relationships/slide" Target="slides/slide11.xml"/><Relationship Id="rId37" Type="http://schemas.openxmlformats.org/officeDocument/2006/relationships/font" Target="fonts/Karla-regular.fntdata"/><Relationship Id="rId14" Type="http://schemas.openxmlformats.org/officeDocument/2006/relationships/slide" Target="slides/slide10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3.xml"/><Relationship Id="rId39" Type="http://schemas.openxmlformats.org/officeDocument/2006/relationships/font" Target="fonts/Karla-italic.fntdata"/><Relationship Id="rId16" Type="http://schemas.openxmlformats.org/officeDocument/2006/relationships/slide" Target="slides/slide12.xml"/><Relationship Id="rId38" Type="http://schemas.openxmlformats.org/officeDocument/2006/relationships/font" Target="fonts/Karla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e1d9d224ef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e1d9d224e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e1d9d224ef_0_2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e1d9d224ef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e1d9d224ef_0_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e1d9d224e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e1d9d224ef_0_1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e1d9d224e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1d9d224ef_0_2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e1d9d224ef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e1d9d224ef_0_1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e1d9d224ef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e1d9d224ef_0_1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e1d9d224ef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e1d9d224ef_0_1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e1d9d224ef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e1d9d224ef_0_1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e1d9d224ef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e1d9d224ef_0_19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e1d9d224ef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e1d9d224ef_0_2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e1d9d224ef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e1d9d224ef_0_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e1d9d224e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e1d9d224ef_0_19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e1d9d224ef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e1d9d224ef_0_2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e1d9d224ef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e1d9d224ef_0_2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e1d9d224ef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e1d9d224ef_0_2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e1d9d224ef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e1d9d224ef_0_26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e1d9d224ef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e1d9d224ef_0_3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e1d9d224ef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e1d9d224ef_0_3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e1d9d224ef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1d9d224ef_0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1d9d224e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e1d9d224ef_0_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e1d9d224e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e1d9d224ef_0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e1d9d224e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SMB: Sub-miniature version B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dsin()=m(lambda)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1d9d224ef_0_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e1d9d224ef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e1d9d224ef_0_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e1d9d224e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e1d9d224ef_0_1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e1d9d224e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1d9d224ef_0_1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e1d9d224e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892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-967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3" name="Google Shape;63;p11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41000" y="4025300"/>
            <a:ext cx="78459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2000"/>
              <a:buNone/>
              <a:defRPr/>
            </a:lvl1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8" name="Google Shape;68;p12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">
  <p:cSld name="BLANK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1892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5" name="Google Shape;15;p3"/>
          <p:cNvSpPr/>
          <p:nvPr/>
        </p:nvSpPr>
        <p:spPr>
          <a:xfrm>
            <a:off x="-967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_1_2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21892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0" name="Google Shape;20;p4"/>
          <p:cNvSpPr/>
          <p:nvPr/>
        </p:nvSpPr>
        <p:spPr>
          <a:xfrm>
            <a:off x="-9675" y="-9675"/>
            <a:ext cx="5276875" cy="5167075"/>
          </a:xfrm>
          <a:custGeom>
            <a:rect b="b" l="l" r="r" t="t"/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ig image">
  <p:cSld name="TITLE_1_2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209250" y="-9675"/>
            <a:ext cx="3076750" cy="5167075"/>
          </a:xfrm>
          <a:custGeom>
            <a:rect b="b" l="l" r="r" t="t"/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6" name="Google Shape;26;p5"/>
          <p:cNvSpPr/>
          <p:nvPr/>
        </p:nvSpPr>
        <p:spPr>
          <a:xfrm>
            <a:off x="-19350" y="-9675"/>
            <a:ext cx="3076750" cy="5167075"/>
          </a:xfrm>
          <a:custGeom>
            <a:rect b="b" l="l" r="r" t="t"/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609704" y="4116875"/>
            <a:ext cx="16098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1" name="Google Shape;31;p6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2" name="Google Shape;32;p6"/>
          <p:cNvSpPr txBox="1"/>
          <p:nvPr/>
        </p:nvSpPr>
        <p:spPr>
          <a:xfrm>
            <a:off x="799645" y="697675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120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838250" y="1657350"/>
            <a:ext cx="5324100" cy="22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▸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7" name="Google Shape;37;p7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3" name="Google Shape;43;p8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" type="body"/>
          </p:nvPr>
        </p:nvSpPr>
        <p:spPr>
          <a:xfrm>
            <a:off x="841001" y="1578025"/>
            <a:ext cx="2671800" cy="24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2" type="body"/>
          </p:nvPr>
        </p:nvSpPr>
        <p:spPr>
          <a:xfrm>
            <a:off x="3673842" y="1578025"/>
            <a:ext cx="2671800" cy="24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0" name="Google Shape;50;p9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1" name="Google Shape;51;p9"/>
          <p:cNvSpPr txBox="1"/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" type="body"/>
          </p:nvPr>
        </p:nvSpPr>
        <p:spPr>
          <a:xfrm>
            <a:off x="841000" y="1600975"/>
            <a:ext cx="2094900" cy="24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3043281" y="1600975"/>
            <a:ext cx="2094900" cy="24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" name="Google Shape;54;p9"/>
          <p:cNvSpPr txBox="1"/>
          <p:nvPr>
            <p:ph idx="3" type="body"/>
          </p:nvPr>
        </p:nvSpPr>
        <p:spPr>
          <a:xfrm>
            <a:off x="5245562" y="1600975"/>
            <a:ext cx="2094900" cy="24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22860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Google Shape;58;p10"/>
          <p:cNvSpPr/>
          <p:nvPr/>
        </p:nvSpPr>
        <p:spPr>
          <a:xfrm>
            <a:off x="0" y="-10437"/>
            <a:ext cx="8229315" cy="5164387"/>
          </a:xfrm>
          <a:custGeom>
            <a:rect b="b" l="l" r="r" t="t"/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9" name="Google Shape;59;p10"/>
          <p:cNvSpPr txBox="1"/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b="1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▸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b="1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GNzHmRS-lfSp-5DnNVgheTmukRSFmFq6/view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drive.google.com/file/d/1GOYuaC7JQj__L0z53Bhkovh4Qe3FhYZu/view" TargetMode="External"/><Relationship Id="rId4" Type="http://schemas.openxmlformats.org/officeDocument/2006/relationships/image" Target="../media/image14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BCD4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ctrTitle"/>
          </p:nvPr>
        </p:nvSpPr>
        <p:spPr>
          <a:xfrm>
            <a:off x="642000" y="2626225"/>
            <a:ext cx="4229100" cy="11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Automated Nano-Optical Measurements</a:t>
            </a:r>
            <a:endParaRPr/>
          </a:p>
        </p:txBody>
      </p:sp>
      <p:grpSp>
        <p:nvGrpSpPr>
          <p:cNvPr id="77" name="Google Shape;77;p14"/>
          <p:cNvGrpSpPr/>
          <p:nvPr/>
        </p:nvGrpSpPr>
        <p:grpSpPr>
          <a:xfrm>
            <a:off x="742745" y="1570379"/>
            <a:ext cx="502625" cy="446586"/>
            <a:chOff x="5292575" y="3681900"/>
            <a:chExt cx="420150" cy="373275"/>
          </a:xfrm>
        </p:grpSpPr>
        <p:sp>
          <p:nvSpPr>
            <p:cNvPr id="78" name="Google Shape;78;p14"/>
            <p:cNvSpPr/>
            <p:nvPr/>
          </p:nvSpPr>
          <p:spPr>
            <a:xfrm>
              <a:off x="5292575" y="3706875"/>
              <a:ext cx="420150" cy="266700"/>
            </a:xfrm>
            <a:custGeom>
              <a:rect b="b" l="l" r="r" t="t"/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5490475" y="3681900"/>
              <a:ext cx="24375" cy="25000"/>
            </a:xfrm>
            <a:custGeom>
              <a:rect b="b" l="l" r="r" t="t"/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5358350" y="3973550"/>
              <a:ext cx="60900" cy="81625"/>
            </a:xfrm>
            <a:custGeom>
              <a:rect b="b" l="l" r="r" t="t"/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5586050" y="3973550"/>
              <a:ext cx="60925" cy="81625"/>
            </a:xfrm>
            <a:custGeom>
              <a:rect b="b" l="l" r="r" t="t"/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5316925" y="3731225"/>
              <a:ext cx="371450" cy="218000"/>
            </a:xfrm>
            <a:custGeom>
              <a:rect b="b" l="l" r="r" t="t"/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5380250" y="3784800"/>
              <a:ext cx="230200" cy="115725"/>
            </a:xfrm>
            <a:custGeom>
              <a:rect b="b" l="l" r="r" t="t"/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5547700" y="3779925"/>
              <a:ext cx="68825" cy="68825"/>
            </a:xfrm>
            <a:custGeom>
              <a:rect b="b" l="l" r="r" t="t"/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4"/>
          <p:cNvSpPr txBox="1"/>
          <p:nvPr/>
        </p:nvSpPr>
        <p:spPr>
          <a:xfrm>
            <a:off x="642000" y="3984675"/>
            <a:ext cx="1693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veat SemiBold"/>
                <a:ea typeface="Caveat SemiBold"/>
                <a:cs typeface="Caveat SemiBold"/>
                <a:sym typeface="Caveat SemiBold"/>
              </a:rPr>
              <a:t>Spandan Anaokar</a:t>
            </a:r>
            <a:endParaRPr sz="1700"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veat SemiBold"/>
                <a:ea typeface="Caveat SemiBold"/>
                <a:cs typeface="Caveat SemiBold"/>
                <a:sym typeface="Caveat SemiBold"/>
              </a:rPr>
              <a:t>210260055</a:t>
            </a:r>
            <a:endParaRPr sz="1700"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3034775" y="4072500"/>
            <a:ext cx="188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veat SemiBold"/>
                <a:ea typeface="Caveat SemiBold"/>
                <a:cs typeface="Caveat SemiBold"/>
                <a:sym typeface="Caveat SemiBold"/>
              </a:rPr>
              <a:t>Supervisor:</a:t>
            </a:r>
            <a:endParaRPr sz="1600"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veat SemiBold"/>
                <a:ea typeface="Caveat SemiBold"/>
                <a:cs typeface="Caveat SemiBold"/>
                <a:sym typeface="Caveat SemiBold"/>
              </a:rPr>
              <a:t>Prof. Anshuman Kumar</a:t>
            </a:r>
            <a:endParaRPr sz="10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Phase I: Developing Thorlabs CCS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169" name="Google Shape;169;p23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0" name="Google Shape;170;p23" title="2022-09-05-17-12-5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1700" y="11623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Phase I: Developing Thorlabs CCS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7" name="Google Shape;177;p24"/>
          <p:cNvGrpSpPr/>
          <p:nvPr/>
        </p:nvGrpSpPr>
        <p:grpSpPr>
          <a:xfrm>
            <a:off x="1033250" y="985950"/>
            <a:ext cx="6185200" cy="3816450"/>
            <a:chOff x="1033250" y="985950"/>
            <a:chExt cx="6185200" cy="3816450"/>
          </a:xfrm>
        </p:grpSpPr>
        <p:pic>
          <p:nvPicPr>
            <p:cNvPr id="178" name="Google Shape;178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33250" y="985950"/>
              <a:ext cx="5848902" cy="3763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9" name="Google Shape;179;p24"/>
            <p:cNvSpPr/>
            <p:nvPr/>
          </p:nvSpPr>
          <p:spPr>
            <a:xfrm>
              <a:off x="1265925" y="1544650"/>
              <a:ext cx="2167200" cy="1129200"/>
            </a:xfrm>
            <a:prstGeom prst="rect">
              <a:avLst/>
            </a:prstGeom>
            <a:noFill/>
            <a:ln cap="flat" cmpd="sng" w="9525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4"/>
            <p:cNvSpPr txBox="1"/>
            <p:nvPr/>
          </p:nvSpPr>
          <p:spPr>
            <a:xfrm>
              <a:off x="3574150" y="1732825"/>
              <a:ext cx="1380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Karla"/>
                  <a:ea typeface="Karla"/>
                  <a:cs typeface="Karla"/>
                  <a:sym typeface="Karla"/>
                </a:rPr>
                <a:t>Import necessary modules</a:t>
              </a:r>
              <a:endParaRPr sz="1100"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1265925" y="2732000"/>
              <a:ext cx="5406900" cy="1259100"/>
            </a:xfrm>
            <a:prstGeom prst="rect">
              <a:avLst/>
            </a:prstGeom>
            <a:noFill/>
            <a:ln cap="flat" cmpd="sng" w="9525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4"/>
            <p:cNvSpPr txBox="1"/>
            <p:nvPr/>
          </p:nvSpPr>
          <p:spPr>
            <a:xfrm>
              <a:off x="4981050" y="2807275"/>
              <a:ext cx="1380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Karla"/>
                  <a:ea typeface="Karla"/>
                  <a:cs typeface="Karla"/>
                  <a:sym typeface="Karla"/>
                </a:rPr>
                <a:t>Connect to CCS by loading dll file</a:t>
              </a:r>
              <a:endParaRPr sz="1100"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1265925" y="4049250"/>
              <a:ext cx="3111000" cy="644100"/>
            </a:xfrm>
            <a:prstGeom prst="rect">
              <a:avLst/>
            </a:prstGeom>
            <a:noFill/>
            <a:ln cap="flat" cmpd="sng" w="9525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4"/>
            <p:cNvSpPr txBox="1"/>
            <p:nvPr/>
          </p:nvSpPr>
          <p:spPr>
            <a:xfrm>
              <a:off x="4504350" y="4109700"/>
              <a:ext cx="2714100" cy="69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Karla"/>
                  <a:ea typeface="Karla"/>
                  <a:cs typeface="Karla"/>
                  <a:sym typeface="Karla"/>
                </a:rPr>
                <a:t>Set variables</a:t>
              </a:r>
              <a:endParaRPr sz="1100">
                <a:latin typeface="Karla"/>
                <a:ea typeface="Karla"/>
                <a:cs typeface="Karla"/>
                <a:sym typeface="Karl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Karla"/>
                  <a:ea typeface="Karla"/>
                  <a:cs typeface="Karla"/>
                  <a:sym typeface="Karla"/>
                </a:rPr>
                <a:t>Integration_time: time for which </a:t>
              </a:r>
              <a:r>
                <a:rPr lang="en" sz="1100">
                  <a:latin typeface="Karla"/>
                  <a:ea typeface="Karla"/>
                  <a:cs typeface="Karla"/>
                  <a:sym typeface="Karla"/>
                </a:rPr>
                <a:t>data</a:t>
              </a:r>
              <a:r>
                <a:rPr lang="en" sz="1100">
                  <a:latin typeface="Karla"/>
                  <a:ea typeface="Karla"/>
                  <a:cs typeface="Karla"/>
                  <a:sym typeface="Karla"/>
                </a:rPr>
                <a:t> collected</a:t>
              </a:r>
              <a:endParaRPr sz="1100"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FF00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Phase I: Developing Thorlabs CCS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190" name="Google Shape;190;p2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1" name="Google Shape;191;p25"/>
          <p:cNvGrpSpPr/>
          <p:nvPr/>
        </p:nvGrpSpPr>
        <p:grpSpPr>
          <a:xfrm>
            <a:off x="841000" y="1074800"/>
            <a:ext cx="5988599" cy="4008850"/>
            <a:chOff x="841000" y="1074800"/>
            <a:chExt cx="5988599" cy="4008850"/>
          </a:xfrm>
        </p:grpSpPr>
        <p:pic>
          <p:nvPicPr>
            <p:cNvPr id="192" name="Google Shape;192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1000" y="1074800"/>
              <a:ext cx="5988599" cy="40088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3" name="Google Shape;193;p25"/>
            <p:cNvSpPr/>
            <p:nvPr/>
          </p:nvSpPr>
          <p:spPr>
            <a:xfrm>
              <a:off x="1317975" y="1308150"/>
              <a:ext cx="4589700" cy="1227600"/>
            </a:xfrm>
            <a:prstGeom prst="rect">
              <a:avLst/>
            </a:prstGeom>
            <a:noFill/>
            <a:ln cap="flat" cmpd="sng" w="9525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5"/>
            <p:cNvSpPr txBox="1"/>
            <p:nvPr/>
          </p:nvSpPr>
          <p:spPr>
            <a:xfrm>
              <a:off x="4207675" y="2008825"/>
              <a:ext cx="1492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rla"/>
                  <a:ea typeface="Karla"/>
                  <a:cs typeface="Karla"/>
                  <a:sym typeface="Karla"/>
                </a:rPr>
                <a:t>Collect Data</a:t>
              </a: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95" name="Google Shape;195;p25"/>
            <p:cNvSpPr/>
            <p:nvPr/>
          </p:nvSpPr>
          <p:spPr>
            <a:xfrm>
              <a:off x="1317975" y="2614700"/>
              <a:ext cx="4589700" cy="1227600"/>
            </a:xfrm>
            <a:prstGeom prst="rect">
              <a:avLst/>
            </a:prstGeom>
            <a:noFill/>
            <a:ln cap="flat" cmpd="sng" w="9525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5"/>
            <p:cNvSpPr txBox="1"/>
            <p:nvPr/>
          </p:nvSpPr>
          <p:spPr>
            <a:xfrm>
              <a:off x="4239025" y="2723900"/>
              <a:ext cx="1285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rla"/>
                  <a:ea typeface="Karla"/>
                  <a:cs typeface="Karla"/>
                  <a:sym typeface="Karla"/>
                </a:rPr>
                <a:t>Plot data</a:t>
              </a: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97" name="Google Shape;197;p25"/>
            <p:cNvSpPr/>
            <p:nvPr/>
          </p:nvSpPr>
          <p:spPr>
            <a:xfrm>
              <a:off x="1317975" y="3889750"/>
              <a:ext cx="3078000" cy="753600"/>
            </a:xfrm>
            <a:prstGeom prst="rect">
              <a:avLst/>
            </a:prstGeom>
            <a:noFill/>
            <a:ln cap="flat" cmpd="sng" w="9525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5"/>
            <p:cNvSpPr txBox="1"/>
            <p:nvPr/>
          </p:nvSpPr>
          <p:spPr>
            <a:xfrm>
              <a:off x="4577750" y="3959600"/>
              <a:ext cx="853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rla"/>
                  <a:ea typeface="Karla"/>
                  <a:cs typeface="Karla"/>
                  <a:sym typeface="Karla"/>
                </a:rPr>
                <a:t>Store Data</a:t>
              </a: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00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Phase I: Developing Thorlabs CCS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204" name="Google Shape;204;p2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5" name="Google Shape;20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1900" y="1074800"/>
            <a:ext cx="3856407" cy="37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6"/>
          <p:cNvSpPr txBox="1"/>
          <p:nvPr/>
        </p:nvSpPr>
        <p:spPr>
          <a:xfrm>
            <a:off x="5359825" y="1478100"/>
            <a:ext cx="1891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Wavelength vs </a:t>
            </a:r>
            <a:r>
              <a:rPr lang="en">
                <a:latin typeface="Karla"/>
                <a:ea typeface="Karla"/>
                <a:cs typeface="Karla"/>
                <a:sym typeface="Karla"/>
              </a:rPr>
              <a:t>intensity</a:t>
            </a:r>
            <a:r>
              <a:rPr lang="en">
                <a:latin typeface="Karla"/>
                <a:ea typeface="Karla"/>
                <a:cs typeface="Karla"/>
                <a:sym typeface="Karla"/>
              </a:rPr>
              <a:t> data for single point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C107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/>
          <p:nvPr>
            <p:ph type="ctrTitle"/>
          </p:nvPr>
        </p:nvSpPr>
        <p:spPr>
          <a:xfrm>
            <a:off x="648300" y="1354750"/>
            <a:ext cx="4299600" cy="29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C107"/>
                </a:solidFill>
              </a:rPr>
              <a:t>3</a:t>
            </a:r>
            <a:r>
              <a:rPr lang="en" sz="7200">
                <a:solidFill>
                  <a:srgbClr val="FFC107"/>
                </a:solidFill>
              </a:rPr>
              <a:t>.</a:t>
            </a:r>
            <a:endParaRPr sz="7200">
              <a:solidFill>
                <a:srgbClr val="FFC10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II: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Development of Nanomax</a:t>
            </a:r>
            <a:endParaRPr sz="2300"/>
          </a:p>
        </p:txBody>
      </p:sp>
      <p:sp>
        <p:nvSpPr>
          <p:cNvPr id="212" name="Google Shape;212;p27"/>
          <p:cNvSpPr txBox="1"/>
          <p:nvPr>
            <p:ph idx="4294967295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II: Development of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218" name="Google Shape;218;p28"/>
          <p:cNvSpPr txBox="1"/>
          <p:nvPr/>
        </p:nvSpPr>
        <p:spPr>
          <a:xfrm>
            <a:off x="508475" y="1302250"/>
            <a:ext cx="32928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Purpose: 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Make the stage move 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across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 all points of interest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As mechanism is dependent on voltage values, input dependent on voltage values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We move in a snake-like pattern and 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collect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data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 points in the same way.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9" name="Google Shape;219;p2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0" name="Google Shape;2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350" y="1228725"/>
            <a:ext cx="2686050" cy="26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C27B0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II: Development of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226" name="Google Shape;226;p2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7" name="Google Shape;227;p29"/>
          <p:cNvGrpSpPr/>
          <p:nvPr/>
        </p:nvGrpSpPr>
        <p:grpSpPr>
          <a:xfrm>
            <a:off x="1290150" y="1206425"/>
            <a:ext cx="5335109" cy="3763900"/>
            <a:chOff x="1290150" y="1206425"/>
            <a:chExt cx="5335109" cy="3763900"/>
          </a:xfrm>
        </p:grpSpPr>
        <p:pic>
          <p:nvPicPr>
            <p:cNvPr id="228" name="Google Shape;228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290150" y="1206425"/>
              <a:ext cx="5335109" cy="3763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9" name="Google Shape;229;p29"/>
            <p:cNvSpPr/>
            <p:nvPr/>
          </p:nvSpPr>
          <p:spPr>
            <a:xfrm>
              <a:off x="1474800" y="1866425"/>
              <a:ext cx="4589700" cy="3059100"/>
            </a:xfrm>
            <a:prstGeom prst="rect">
              <a:avLst/>
            </a:prstGeom>
            <a:noFill/>
            <a:ln cap="flat" cmpd="sng" w="9525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9"/>
            <p:cNvSpPr txBox="1"/>
            <p:nvPr/>
          </p:nvSpPr>
          <p:spPr>
            <a:xfrm>
              <a:off x="4038400" y="2466725"/>
              <a:ext cx="1850700" cy="104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rla"/>
                  <a:ea typeface="Karla"/>
                  <a:cs typeface="Karla"/>
                  <a:sym typeface="Karla"/>
                </a:rPr>
                <a:t>Using serialNumber connect to stage</a:t>
              </a:r>
              <a:endParaRPr>
                <a:latin typeface="Karla"/>
                <a:ea typeface="Karla"/>
                <a:cs typeface="Karla"/>
                <a:sym typeface="Karl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rla"/>
                  <a:ea typeface="Karla"/>
                  <a:cs typeface="Karla"/>
                  <a:sym typeface="Karla"/>
                </a:rPr>
                <a:t>Return the handle value</a:t>
              </a: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II: Development of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236" name="Google Shape;236;p3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000" y="1074800"/>
            <a:ext cx="5815632" cy="37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0"/>
          <p:cNvSpPr txBox="1"/>
          <p:nvPr/>
        </p:nvSpPr>
        <p:spPr>
          <a:xfrm>
            <a:off x="4119925" y="1776750"/>
            <a:ext cx="222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Set of functions defined to perform tasks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FFFF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II: Development of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244" name="Google Shape;244;p3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5" name="Google Shape;245;p31"/>
          <p:cNvGrpSpPr/>
          <p:nvPr/>
        </p:nvGrpSpPr>
        <p:grpSpPr>
          <a:xfrm>
            <a:off x="841000" y="1154450"/>
            <a:ext cx="5976025" cy="3763902"/>
            <a:chOff x="841000" y="1154450"/>
            <a:chExt cx="5976025" cy="3763902"/>
          </a:xfrm>
        </p:grpSpPr>
        <p:pic>
          <p:nvPicPr>
            <p:cNvPr id="246" name="Google Shape;246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1000" y="1154450"/>
              <a:ext cx="5766581" cy="37639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7" name="Google Shape;247;p31"/>
            <p:cNvSpPr/>
            <p:nvPr/>
          </p:nvSpPr>
          <p:spPr>
            <a:xfrm>
              <a:off x="1096550" y="1582300"/>
              <a:ext cx="3807600" cy="533100"/>
            </a:xfrm>
            <a:prstGeom prst="rect">
              <a:avLst/>
            </a:prstGeom>
            <a:noFill/>
            <a:ln cap="flat" cmpd="sng" w="9525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1"/>
            <p:cNvSpPr txBox="1"/>
            <p:nvPr/>
          </p:nvSpPr>
          <p:spPr>
            <a:xfrm>
              <a:off x="5060825" y="1582300"/>
              <a:ext cx="11730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rla"/>
                  <a:ea typeface="Karla"/>
                  <a:cs typeface="Karla"/>
                  <a:sym typeface="Karla"/>
                </a:rPr>
                <a:t>Initialize the stage</a:t>
              </a: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1096550" y="2197900"/>
              <a:ext cx="3807600" cy="2683800"/>
            </a:xfrm>
            <a:prstGeom prst="rect">
              <a:avLst/>
            </a:prstGeom>
            <a:noFill/>
            <a:ln cap="flat" cmpd="sng" w="9525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1"/>
            <p:cNvSpPr txBox="1"/>
            <p:nvPr/>
          </p:nvSpPr>
          <p:spPr>
            <a:xfrm>
              <a:off x="5060825" y="2623550"/>
              <a:ext cx="1756200" cy="147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rla"/>
                  <a:ea typeface="Karla"/>
                  <a:cs typeface="Karla"/>
                  <a:sym typeface="Karla"/>
                </a:rPr>
                <a:t>Loops control the motion of stage</a:t>
              </a:r>
              <a:endParaRPr>
                <a:latin typeface="Karla"/>
                <a:ea typeface="Karla"/>
                <a:cs typeface="Karla"/>
                <a:sym typeface="Karl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rla"/>
                <a:ea typeface="Karla"/>
                <a:cs typeface="Karla"/>
                <a:sym typeface="Karl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Karla"/>
                  <a:ea typeface="Karla"/>
                  <a:cs typeface="Karla"/>
                  <a:sym typeface="Karla"/>
                </a:rPr>
                <a:t>Prints data of each location at each pount</a:t>
              </a:r>
              <a:endParaRPr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C107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2"/>
          <p:cNvSpPr txBox="1"/>
          <p:nvPr>
            <p:ph type="ctrTitle"/>
          </p:nvPr>
        </p:nvSpPr>
        <p:spPr>
          <a:xfrm>
            <a:off x="648300" y="1354750"/>
            <a:ext cx="4299600" cy="29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C107"/>
                </a:solidFill>
              </a:rPr>
              <a:t>4</a:t>
            </a:r>
            <a:r>
              <a:rPr lang="en" sz="7200">
                <a:solidFill>
                  <a:srgbClr val="FFC107"/>
                </a:solidFill>
              </a:rPr>
              <a:t>.</a:t>
            </a:r>
            <a:endParaRPr sz="7200">
              <a:solidFill>
                <a:srgbClr val="FFC10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II: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Integration of CCS &amp; Nanomax</a:t>
            </a:r>
            <a:endParaRPr/>
          </a:p>
        </p:txBody>
      </p:sp>
      <p:sp>
        <p:nvSpPr>
          <p:cNvPr id="256" name="Google Shape;256;p32"/>
          <p:cNvSpPr txBox="1"/>
          <p:nvPr>
            <p:ph idx="4294967295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C107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C107"/>
                </a:solidFill>
              </a:rPr>
              <a:t>1.</a:t>
            </a:r>
            <a:endParaRPr sz="7200">
              <a:solidFill>
                <a:srgbClr val="FFC10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Need for Automation</a:t>
            </a:r>
            <a:endParaRPr sz="2300"/>
          </a:p>
        </p:txBody>
      </p:sp>
      <p:sp>
        <p:nvSpPr>
          <p:cNvPr id="92" name="Google Shape;92;p15"/>
          <p:cNvSpPr txBox="1"/>
          <p:nvPr>
            <p:ph idx="4294967295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III: Integration of CCS &amp;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262" name="Google Shape;262;p33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3" name="Google Shape;263;p33"/>
          <p:cNvSpPr txBox="1"/>
          <p:nvPr/>
        </p:nvSpPr>
        <p:spPr>
          <a:xfrm>
            <a:off x="508475" y="1302250"/>
            <a:ext cx="32928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Purpose: 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Develop a new code that would perform the task for us by integrating work of previous phases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Algorithm shall scan a region and collect data at each point in the matrix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AutoNum type="arabicPeriod"/>
            </a:pP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Color Plot according to max intensity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AutoNum type="arabicPeriod"/>
            </a:pP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Click to Scan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64" name="Google Shape;2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400" y="1133700"/>
            <a:ext cx="4396920" cy="376390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3"/>
          <p:cNvSpPr txBox="1"/>
          <p:nvPr/>
        </p:nvSpPr>
        <p:spPr>
          <a:xfrm>
            <a:off x="881350" y="3992700"/>
            <a:ext cx="277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Data is stored and plot tells about structure of the space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C27B0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III: Integration of CCS &amp;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271" name="Google Shape;271;p3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2" name="Google Shape;2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000" y="1074800"/>
            <a:ext cx="6399122" cy="3763901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4"/>
          <p:cNvSpPr/>
          <p:nvPr/>
        </p:nvSpPr>
        <p:spPr>
          <a:xfrm>
            <a:off x="1153000" y="1431750"/>
            <a:ext cx="6087000" cy="393600"/>
          </a:xfrm>
          <a:prstGeom prst="rect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4"/>
          <p:cNvSpPr txBox="1"/>
          <p:nvPr/>
        </p:nvSpPr>
        <p:spPr>
          <a:xfrm>
            <a:off x="5667375" y="1756350"/>
            <a:ext cx="152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Initialize CCS and Nanomax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5" name="Google Shape;275;p34"/>
          <p:cNvSpPr txBox="1"/>
          <p:nvPr/>
        </p:nvSpPr>
        <p:spPr>
          <a:xfrm>
            <a:off x="3749775" y="2761525"/>
            <a:ext cx="1198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Gather data at each point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6" name="Google Shape;276;p34"/>
          <p:cNvSpPr/>
          <p:nvPr/>
        </p:nvSpPr>
        <p:spPr>
          <a:xfrm>
            <a:off x="1104675" y="2371950"/>
            <a:ext cx="6087000" cy="2377800"/>
          </a:xfrm>
          <a:prstGeom prst="rect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III: Integration of CCS &amp;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282" name="Google Shape;282;p3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3" name="Google Shape;2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000" y="1365650"/>
            <a:ext cx="6638576" cy="3020049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5"/>
          <p:cNvSpPr/>
          <p:nvPr/>
        </p:nvSpPr>
        <p:spPr>
          <a:xfrm>
            <a:off x="1116800" y="1657550"/>
            <a:ext cx="6087000" cy="1216800"/>
          </a:xfrm>
          <a:prstGeom prst="rect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5"/>
          <p:cNvSpPr txBox="1"/>
          <p:nvPr/>
        </p:nvSpPr>
        <p:spPr>
          <a:xfrm>
            <a:off x="5115050" y="3037550"/>
            <a:ext cx="190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Store data in two different formats as txt file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86" name="Google Shape;286;p35"/>
          <p:cNvSpPr/>
          <p:nvPr/>
        </p:nvSpPr>
        <p:spPr>
          <a:xfrm>
            <a:off x="1116800" y="2982925"/>
            <a:ext cx="6087000" cy="1216800"/>
          </a:xfrm>
          <a:prstGeom prst="rect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6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III: Integration of CCS &amp;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292" name="Google Shape;292;p3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3" name="Google Shape;29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748" y="1255488"/>
            <a:ext cx="6388098" cy="2632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6"/>
          <p:cNvSpPr txBox="1"/>
          <p:nvPr/>
        </p:nvSpPr>
        <p:spPr>
          <a:xfrm>
            <a:off x="2463900" y="3972150"/>
            <a:ext cx="366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Data stored in txt file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BC34A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III: Integration of CCS &amp;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300" name="Google Shape;300;p3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1" name="Google Shape;3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787" y="1353275"/>
            <a:ext cx="8498425" cy="223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7"/>
          <p:cNvSpPr txBox="1"/>
          <p:nvPr/>
        </p:nvSpPr>
        <p:spPr>
          <a:xfrm>
            <a:off x="2896700" y="3689875"/>
            <a:ext cx="33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Data stored in Pandas Dataframe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00FF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Phase III: Integration of CCS &amp; Nanomax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308" name="Google Shape;308;p3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9" name="Google Shape;309;p38" title="2023-04-27-05-51-4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27200"/>
            <a:ext cx="6691378" cy="376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800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"/>
          <p:cNvSpPr txBox="1"/>
          <p:nvPr/>
        </p:nvSpPr>
        <p:spPr>
          <a:xfrm>
            <a:off x="157200" y="1641975"/>
            <a:ext cx="44832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Thus we have completed the work on combination of CCS and Nanomax. 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We are already equipped with a basic methodology to perform our experiment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However the spectrometer we are using though compact and low-cost is not enough to analyze the samples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As further work, we can now attempt to use the skeleton of these codes on an Andor Spectrometer + Nanomax combination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Andor has multiple gratings </a:t>
            </a: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available</a:t>
            </a: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 for increased accuracy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15" name="Google Shape;315;p3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6" name="Google Shape;31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6625" y="763025"/>
            <a:ext cx="3847526" cy="2397189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9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CDDC39"/>
                </a:solidFill>
              </a:rPr>
              <a:t>Conclusion</a:t>
            </a:r>
            <a:endParaRPr sz="2600">
              <a:solidFill>
                <a:srgbClr val="CDDC3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DC39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Purpose</a:t>
            </a:r>
            <a:r>
              <a:rPr lang="en"/>
              <a:t>: </a:t>
            </a:r>
            <a:r>
              <a:rPr lang="en" sz="2200"/>
              <a:t>Why do we need Automation?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508475" y="1302250"/>
            <a:ext cx="32928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PL Spectroscopy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 analyzes sample by exciting the particles and then reading the emitted photons data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Problem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: Limited area analyzed. Manually doing for large 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region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 is costly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Solution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: Automate the procedure. Just input in the requirements and automatically PL is done at each point.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6"/>
          <p:cNvSpPr txBox="1"/>
          <p:nvPr/>
        </p:nvSpPr>
        <p:spPr>
          <a:xfrm>
            <a:off x="4891475" y="1726575"/>
            <a:ext cx="24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Karla"/>
                <a:ea typeface="Karla"/>
                <a:cs typeface="Karla"/>
                <a:sym typeface="Karla"/>
              </a:rPr>
              <a:t>ADD PHOTO OF BAND GAP</a:t>
            </a:r>
            <a:endParaRPr>
              <a:solidFill>
                <a:schemeClr val="accent4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Goals: How do we do</a:t>
            </a:r>
            <a:r>
              <a:rPr lang="en" sz="2200"/>
              <a:t> Automation?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508475" y="1302250"/>
            <a:ext cx="32928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We thus have two sets of instruments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AutoNum type="alphaLcPeriod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Spectrometer: read data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AutoNum type="alphaLcPeriod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Stage: Change location being read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In the project we use </a:t>
            </a:r>
            <a:r>
              <a:rPr b="1" i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Thorlabs CCS 175</a:t>
            </a: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 and </a:t>
            </a:r>
            <a:r>
              <a:rPr b="1" i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Thorlabs Nanomax 300</a:t>
            </a: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. 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First write individual codes for the instruments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Second Combine them to do our work</a:t>
            </a:r>
            <a:endParaRPr b="1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 rotWithShape="1">
          <a:blip r:embed="rId3">
            <a:alphaModFix/>
          </a:blip>
          <a:srcRect b="-6000" l="0" r="0" t="6000"/>
          <a:stretch/>
        </p:blipFill>
        <p:spPr>
          <a:xfrm>
            <a:off x="5803250" y="2844850"/>
            <a:ext cx="1778375" cy="177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3075" y="2798550"/>
            <a:ext cx="1778375" cy="177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85550" y="1257650"/>
            <a:ext cx="2857500" cy="124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/>
        </p:nvSpPr>
        <p:spPr>
          <a:xfrm>
            <a:off x="6066400" y="2309375"/>
            <a:ext cx="14688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Karla"/>
                <a:ea typeface="Karla"/>
                <a:cs typeface="Karla"/>
                <a:sym typeface="Karla"/>
              </a:rPr>
              <a:t>Nanomax Stage Controller</a:t>
            </a:r>
            <a:endParaRPr sz="15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3925875" y="4678500"/>
            <a:ext cx="177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Nanomax Stage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6066400" y="4647325"/>
            <a:ext cx="17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CCS Spectrometer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C27B0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841000" y="325450"/>
            <a:ext cx="26718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Thorlabs CCS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465700" y="844225"/>
            <a:ext cx="3047100" cy="25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CCD(charge coupled device): Spatially resolve light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Detection Range: 500-1000nm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Grating: 830 lines/mm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Integration Time: 10µs-10s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Max Scan rate: 200/s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Trigger Signal: TTL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Trigger Input: SMB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USB2.0 (480Mbit/s)</a:t>
            </a:r>
            <a:endParaRPr b="1" sz="1400">
              <a:solidFill>
                <a:srgbClr val="666666"/>
              </a:solidFill>
            </a:endParaRPr>
          </a:p>
        </p:txBody>
      </p:sp>
      <p:sp>
        <p:nvSpPr>
          <p:cNvPr id="121" name="Google Shape;121;p18"/>
          <p:cNvSpPr txBox="1"/>
          <p:nvPr>
            <p:ph idx="2" type="body"/>
          </p:nvPr>
        </p:nvSpPr>
        <p:spPr>
          <a:xfrm>
            <a:off x="3673850" y="844250"/>
            <a:ext cx="3047100" cy="25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Piezoelectric stage: use electricity to cause motion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Drive voltage range: 0-75V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Resolution: 5nm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Max velocity: 5 mm/s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Resonant Frequency: 375 Hz</a:t>
            </a:r>
            <a:endParaRPr b="1" sz="1400">
              <a:solidFill>
                <a:srgbClr val="666666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▸"/>
            </a:pPr>
            <a:r>
              <a:rPr b="1" lang="en" sz="1400">
                <a:solidFill>
                  <a:srgbClr val="666666"/>
                </a:solidFill>
              </a:rPr>
              <a:t>Theremal Stability: 1</a:t>
            </a:r>
            <a:r>
              <a:rPr b="1" lang="en" sz="1400"/>
              <a:t>µm/K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▸"/>
            </a:pPr>
            <a:r>
              <a:rPr b="1" lang="en" sz="1400"/>
              <a:t>Fine Adjustment: 50 </a:t>
            </a:r>
            <a:r>
              <a:rPr b="1" lang="en" sz="1400"/>
              <a:t>µm/rev</a:t>
            </a:r>
            <a:endParaRPr b="1"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666666"/>
                </a:solidFill>
              </a:rPr>
              <a:t>Micrometers do general adjustment. Piezomotor does precise adjustment</a:t>
            </a:r>
            <a:endParaRPr b="1" sz="1400">
              <a:solidFill>
                <a:srgbClr val="666666"/>
              </a:solidFill>
            </a:endParaRPr>
          </a:p>
        </p:txBody>
      </p:sp>
      <p:sp>
        <p:nvSpPr>
          <p:cNvPr id="122" name="Google Shape;122;p18"/>
          <p:cNvSpPr txBox="1"/>
          <p:nvPr>
            <p:ph type="title"/>
          </p:nvPr>
        </p:nvSpPr>
        <p:spPr>
          <a:xfrm>
            <a:off x="3673850" y="325450"/>
            <a:ext cx="26718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DDC39"/>
                </a:solidFill>
              </a:rPr>
              <a:t>Nanomax</a:t>
            </a:r>
            <a:endParaRPr sz="2200">
              <a:solidFill>
                <a:srgbClr val="CDDC39"/>
              </a:solidFill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475" y="3363200"/>
            <a:ext cx="2493548" cy="1708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5650" y="2926850"/>
            <a:ext cx="2118250" cy="2144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Experiment Setup: </a:t>
            </a:r>
            <a:r>
              <a:rPr lang="en" sz="2200"/>
              <a:t>The final apparatus</a:t>
            </a:r>
            <a:endParaRPr sz="1900">
              <a:solidFill>
                <a:srgbClr val="CDDC39"/>
              </a:solidFill>
            </a:endParaRPr>
          </a:p>
        </p:txBody>
      </p:sp>
      <p:sp>
        <p:nvSpPr>
          <p:cNvPr id="130" name="Google Shape;130;p1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1536263" y="1175250"/>
            <a:ext cx="5101663" cy="3763900"/>
            <a:chOff x="1536263" y="1175250"/>
            <a:chExt cx="5101663" cy="3763900"/>
          </a:xfrm>
        </p:grpSpPr>
        <p:pic>
          <p:nvPicPr>
            <p:cNvPr id="132" name="Google Shape;132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36263" y="1175250"/>
              <a:ext cx="5018533" cy="3763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3" name="Google Shape;133;p19"/>
            <p:cNvSpPr txBox="1"/>
            <p:nvPr/>
          </p:nvSpPr>
          <p:spPr>
            <a:xfrm>
              <a:off x="5411825" y="3462750"/>
              <a:ext cx="1226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Karla"/>
                  <a:ea typeface="Karla"/>
                  <a:cs typeface="Karla"/>
                  <a:sym typeface="Karla"/>
                </a:rPr>
                <a:t>stage</a:t>
              </a:r>
              <a:endParaRPr sz="1000"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463725" y="3379650"/>
              <a:ext cx="311725" cy="93525"/>
            </a:xfrm>
            <a:prstGeom prst="flowChartInputOutpu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463725" y="3330025"/>
              <a:ext cx="311725" cy="93525"/>
            </a:xfrm>
            <a:prstGeom prst="flowChartInputOutpu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C107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C107"/>
                </a:solidFill>
              </a:rPr>
              <a:t>2</a:t>
            </a:r>
            <a:r>
              <a:rPr lang="en" sz="7200">
                <a:solidFill>
                  <a:srgbClr val="FFC107"/>
                </a:solidFill>
              </a:rPr>
              <a:t>.</a:t>
            </a:r>
            <a:endParaRPr sz="7200">
              <a:solidFill>
                <a:srgbClr val="FFC10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I: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Development of CCS</a:t>
            </a:r>
            <a:endParaRPr sz="2300"/>
          </a:p>
        </p:txBody>
      </p:sp>
      <p:sp>
        <p:nvSpPr>
          <p:cNvPr id="141" name="Google Shape;141;p20"/>
          <p:cNvSpPr txBox="1"/>
          <p:nvPr>
            <p:ph idx="4294967295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51B5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Phase I: Developing Thorlabs CCS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147" name="Google Shape;147;p21"/>
          <p:cNvSpPr txBox="1"/>
          <p:nvPr/>
        </p:nvSpPr>
        <p:spPr>
          <a:xfrm>
            <a:off x="508475" y="1302250"/>
            <a:ext cx="3292800" cy="27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Purpose: 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Develop a code that can perform same functions with CCS as in-built software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Method: </a:t>
            </a: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Use Software Development Kits(SDKs) to make fully functioning code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AutoNum type="arabicPeriod"/>
            </a:pP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Live plot video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AutoNum type="arabicPeriod"/>
            </a:pP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Data capturing after fixed time intervals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AutoNum type="arabicPeriod"/>
            </a:pP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Use ThorCam to take in video feed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Karla"/>
              <a:buChar char="-"/>
            </a:pPr>
            <a:r>
              <a:rPr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Thus we can now replace the software with the code</a:t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9" name="Google Shape;149;p21"/>
          <p:cNvGrpSpPr/>
          <p:nvPr/>
        </p:nvGrpSpPr>
        <p:grpSpPr>
          <a:xfrm>
            <a:off x="3953675" y="1227200"/>
            <a:ext cx="4835799" cy="3370250"/>
            <a:chOff x="3953675" y="1227200"/>
            <a:chExt cx="4835799" cy="3370250"/>
          </a:xfrm>
        </p:grpSpPr>
        <p:pic>
          <p:nvPicPr>
            <p:cNvPr id="150" name="Google Shape;150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53675" y="1227200"/>
              <a:ext cx="4835799" cy="3370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21"/>
            <p:cNvSpPr/>
            <p:nvPr/>
          </p:nvSpPr>
          <p:spPr>
            <a:xfrm>
              <a:off x="4458575" y="2692525"/>
              <a:ext cx="1110300" cy="144300"/>
            </a:xfrm>
            <a:prstGeom prst="frame">
              <a:avLst>
                <a:gd fmla="val 12500" name="adj1"/>
              </a:avLst>
            </a:prstGeom>
            <a:solidFill>
              <a:srgbClr val="CC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4458575" y="3691700"/>
              <a:ext cx="1110300" cy="144300"/>
            </a:xfrm>
            <a:prstGeom prst="frame">
              <a:avLst>
                <a:gd fmla="val 12500" name="adj1"/>
              </a:avLst>
            </a:prstGeom>
            <a:solidFill>
              <a:srgbClr val="CC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4458575" y="4026025"/>
              <a:ext cx="1110300" cy="144300"/>
            </a:xfrm>
            <a:prstGeom prst="frame">
              <a:avLst>
                <a:gd fmla="val 12500" name="adj1"/>
              </a:avLst>
            </a:prstGeom>
            <a:solidFill>
              <a:srgbClr val="CC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21"/>
          <p:cNvSpPr txBox="1"/>
          <p:nvPr/>
        </p:nvSpPr>
        <p:spPr>
          <a:xfrm>
            <a:off x="4797300" y="4674675"/>
            <a:ext cx="27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SDK Kit functions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C27B0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841000" y="665300"/>
            <a:ext cx="6233400" cy="4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Phase I: Developing Thorlabs CCS</a:t>
            </a:r>
            <a:endParaRPr sz="2200">
              <a:solidFill>
                <a:srgbClr val="CDDC39"/>
              </a:solidFill>
            </a:endParaRPr>
          </a:p>
        </p:txBody>
      </p:sp>
      <p:sp>
        <p:nvSpPr>
          <p:cNvPr id="160" name="Google Shape;160;p2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788" y="1196025"/>
            <a:ext cx="8238426" cy="3640853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>
            <a:off x="1213850" y="1124825"/>
            <a:ext cx="22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Data from the software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5699250" y="1196025"/>
            <a:ext cx="22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rla"/>
                <a:ea typeface="Karla"/>
                <a:cs typeface="Karla"/>
                <a:sym typeface="Karla"/>
              </a:rPr>
              <a:t>Data from the code</a:t>
            </a: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viragus template">
  <a:themeElements>
    <a:clrScheme name="Custom 347">
      <a:dk1>
        <a:srgbClr val="666666"/>
      </a:dk1>
      <a:lt1>
        <a:srgbClr val="FFFFFF"/>
      </a:lt1>
      <a:dk2>
        <a:srgbClr val="999999"/>
      </a:dk2>
      <a:lt2>
        <a:srgbClr val="DCE2E7"/>
      </a:lt2>
      <a:accent1>
        <a:srgbClr val="8BC34A"/>
      </a:accent1>
      <a:accent2>
        <a:srgbClr val="00BCD4"/>
      </a:accent2>
      <a:accent3>
        <a:srgbClr val="9C27B0"/>
      </a:accent3>
      <a:accent4>
        <a:srgbClr val="E91E63"/>
      </a:accent4>
      <a:accent5>
        <a:srgbClr val="FF9800"/>
      </a:accent5>
      <a:accent6>
        <a:srgbClr val="FFEB3B"/>
      </a:accent6>
      <a:hlink>
        <a:srgbClr val="2196F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